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B6F4D9-41A5-4A69-A1B2-8CB0DAEA17BF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F8EF42-7EE7-4011-A4A3-718E5EC0AC5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OPV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757" y="188640"/>
            <a:ext cx="58324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93931"/>
              </p:ext>
            </p:extLst>
          </p:nvPr>
        </p:nvGraphicFramePr>
        <p:xfrm>
          <a:off x="1115616" y="1772816"/>
          <a:ext cx="7129462" cy="3235354"/>
        </p:xfrm>
        <a:graphic>
          <a:graphicData uri="http://schemas.openxmlformats.org/drawingml/2006/table">
            <a:tbl>
              <a:tblPr/>
              <a:tblGrid>
                <a:gridCol w="1729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Název školy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ZÁKLADNÍ  ŠKOLA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PODBOŘANY, HUSOVA 276, OKRES LOUNY</a:t>
                      </a:r>
                      <a:endParaRPr lang="cs-CZ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Autor: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Vladislav Michl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Název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VY_32_INOVACE_579_ČÍSLO_MILION</a:t>
                      </a: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cs-CZ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OPAKOVÁNÍ</a:t>
                      </a:r>
                      <a:r>
                        <a:rPr kumimoji="0" lang="cs-CZ" sz="20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ZÁPISU ČÍSLA MILION </a:t>
                      </a:r>
                      <a:r>
                        <a:rPr kumimoji="0" lang="cs-CZ" sz="2000" kern="1200" baseline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 POČETNÍ </a:t>
                      </a:r>
                      <a:r>
                        <a:rPr kumimoji="0" lang="cs-CZ" sz="20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OPERACE</a:t>
                      </a:r>
                      <a:endParaRPr kumimoji="0" lang="cs-CZ" sz="20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cs-CZ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CZ</a:t>
                      </a: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1.07/1.4.00/21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2975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01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dirty="0" smtClean="0"/>
              <a:t>Prezentace je určena žákům 4. ročníku v hodině matematiky.</a:t>
            </a:r>
          </a:p>
          <a:p>
            <a:pPr marL="68580" indent="0">
              <a:buNone/>
            </a:pPr>
            <a:r>
              <a:rPr lang="cs-CZ" dirty="0" smtClean="0"/>
              <a:t>Žáci si zopakují čtení a zápis čísla milion, zápis čísla pomocí rozvinutého zápisu, porovnávání čísel větších než milión, sčítání, odčítání, násobení a dělení čísel větších než milión.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Klíčová slova: milion, zápis čísla, rozvinutý zápis, početní operace, </a:t>
            </a:r>
            <a:r>
              <a:rPr lang="cs-CZ" smtClean="0"/>
              <a:t>slovní úloha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85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19933"/>
              </p:ext>
            </p:extLst>
          </p:nvPr>
        </p:nvGraphicFramePr>
        <p:xfrm>
          <a:off x="467544" y="332656"/>
          <a:ext cx="8208912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milión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statisíce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desetitisíce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tisíce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stovky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jednotky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desítky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4856125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3201795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4630217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4690173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3876249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1634521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7649234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35413"/>
              </p:ext>
            </p:extLst>
          </p:nvPr>
        </p:nvGraphicFramePr>
        <p:xfrm>
          <a:off x="467544" y="332656"/>
          <a:ext cx="8208912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milión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statisíce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desetitisíce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tisíce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stovky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jednotky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desítky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4856125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3201795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4630217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4690173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3876249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1634521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7649234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67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0872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3M + 5ST + 6DT + 3T + 4S + 8D + 0J =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370385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  <a:r>
              <a:rPr lang="cs-CZ" sz="2400" dirty="0" smtClean="0"/>
              <a:t>M + 7ST + 1DT + 0T + 5S + 0D + 5J =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3007" y="188290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M + 3ST + 5DT + 1T + 7S + 9D + 7J =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3007" y="2353427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M + 6ST + 3DT + 2T + 8S + 6D + 3J =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0438" y="281509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  <a:r>
              <a:rPr lang="cs-CZ" sz="2400" dirty="0" smtClean="0"/>
              <a:t>M + 2ST + 5DT + 4T + 9S + 3D + 2J =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99154" y="3312891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  <a:r>
              <a:rPr lang="cs-CZ" sz="2400" dirty="0" smtClean="0"/>
              <a:t>M + 9ST + 4DT + 5T + 1S + 1D + 6J =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66028" y="3863783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  <a:r>
              <a:rPr lang="cs-CZ" sz="2400" dirty="0" smtClean="0"/>
              <a:t>M + 7ST + 9DT + 6T + 0S + 4D + 8J =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0438" y="432544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  <a:r>
              <a:rPr lang="cs-CZ" sz="2400" dirty="0" smtClean="0"/>
              <a:t>M + 3ST + 1DT + 9T + 3S + 7D + 9J =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78876" y="4822785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  <a:r>
              <a:rPr lang="cs-CZ" sz="2400" dirty="0" smtClean="0"/>
              <a:t>M + 2ST + 7DT + 8T + 2S + 5D + 3J =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70438" y="5355588"/>
            <a:ext cx="5673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10M + 1ST + 8DT + 7T + 6S + 2D + 6J =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5576" y="5817253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  <a:r>
              <a:rPr lang="cs-CZ" sz="2400" dirty="0" smtClean="0"/>
              <a:t>M + 5ST + 0DT + 2T + 9S + 0D + 4J =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9154" y="476672"/>
            <a:ext cx="578907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NAPIŠ ČÍSLA, KTERÁ MAJÍ TENTO ROZVINUTÝ ZÁPIS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081781" y="908720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3563480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084168" y="1882908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2351797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27746" y="2344573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4632863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127746" y="2823128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6254932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127746" y="3312891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7945116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159492" y="3863783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9796048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163835" y="4371614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6319379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181726" y="4858393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8278253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181726" y="5355588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10187626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163835" y="5817253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5502904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091599" y="1369170"/>
            <a:ext cx="1756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5710505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69269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Fabrika na sušenky vyrobila v roce 2008 – 3589621 sušenek, v roce 2009 – 4652130 sušenek, v roce 2010 – 3845621 sušenek, v roce 2011 – 4651235 sušenek a v roce 2012 – 2796304 sušenek. Ve kterém roce vyrobila fabrika nejvíce sušenek? Seřaď čísla od největšího po nejmenší.  Kolik vyrobila fabrika sušenek za všechny roky dohromady?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2631688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Nejvíce sušenek vyrobila fabrika v roce 2009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>
                <a:solidFill>
                  <a:srgbClr val="FF0000"/>
                </a:solidFill>
              </a:rPr>
              <a:t>4652130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>
                <a:solidFill>
                  <a:srgbClr val="FF0000"/>
                </a:solidFill>
              </a:rPr>
              <a:t>4651235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>
                <a:solidFill>
                  <a:srgbClr val="FF0000"/>
                </a:solidFill>
              </a:rPr>
              <a:t>3845621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>
                <a:solidFill>
                  <a:srgbClr val="FF0000"/>
                </a:solidFill>
              </a:rPr>
              <a:t>3589621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>
                <a:solidFill>
                  <a:srgbClr val="FF0000"/>
                </a:solidFill>
              </a:rPr>
              <a:t>2796304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3356992"/>
            <a:ext cx="40324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 4652130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4651235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3845621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3589621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2796304</a:t>
            </a:r>
            <a:endParaRPr lang="cs-CZ" sz="800" dirty="0" smtClean="0">
              <a:solidFill>
                <a:srgbClr val="FF0000"/>
              </a:solidFill>
            </a:endParaRPr>
          </a:p>
          <a:p>
            <a:r>
              <a:rPr lang="cs-CZ" sz="800" dirty="0" smtClean="0">
                <a:solidFill>
                  <a:srgbClr val="FF0000"/>
                </a:solidFill>
              </a:rPr>
              <a:t>  ------------------------------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19634911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Od roku 2008 do roku 2012 vyrobila fabrika 19634911 sušenek. </a:t>
            </a:r>
          </a:p>
          <a:p>
            <a:endParaRPr lang="cs-CZ" dirty="0"/>
          </a:p>
        </p:txBody>
      </p:sp>
      <p:pic>
        <p:nvPicPr>
          <p:cNvPr id="2050" name="Picture 2" descr="C:\Users\profesor\AppData\Local\Microsoft\Windows\Temporary Internet Files\Content.IE5\GJN9U1FB\MC9002159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188329" cy="212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1052736"/>
            <a:ext cx="2952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1 000 000 . 6 =</a:t>
            </a:r>
          </a:p>
          <a:p>
            <a:r>
              <a:rPr lang="cs-CZ" sz="2400" dirty="0" smtClean="0"/>
              <a:t>1 000 000 . 5 =</a:t>
            </a:r>
          </a:p>
          <a:p>
            <a:r>
              <a:rPr lang="cs-CZ" sz="2400" dirty="0" smtClean="0"/>
              <a:t>3 . 1 000 000 =</a:t>
            </a:r>
          </a:p>
          <a:p>
            <a:r>
              <a:rPr lang="cs-CZ" sz="2400" dirty="0" smtClean="0"/>
              <a:t>4 . 1 000 000 =</a:t>
            </a:r>
          </a:p>
          <a:p>
            <a:r>
              <a:rPr lang="cs-CZ" sz="2400" dirty="0" smtClean="0"/>
              <a:t>0 . 1 000 000 =</a:t>
            </a:r>
          </a:p>
          <a:p>
            <a:r>
              <a:rPr lang="cs-CZ" sz="2400" dirty="0" smtClean="0"/>
              <a:t>1 000 000 . 10 =</a:t>
            </a:r>
          </a:p>
          <a:p>
            <a:r>
              <a:rPr lang="cs-CZ" sz="2400" dirty="0" smtClean="0"/>
              <a:t>1 000 000 . 100 =</a:t>
            </a:r>
          </a:p>
          <a:p>
            <a:r>
              <a:rPr lang="cs-CZ" sz="2400" dirty="0" smtClean="0"/>
              <a:t>1 000 000 : 1000 = </a:t>
            </a:r>
          </a:p>
          <a:p>
            <a:r>
              <a:rPr lang="cs-CZ" sz="2400" dirty="0" smtClean="0"/>
              <a:t>1 000 000 : 100 =</a:t>
            </a:r>
          </a:p>
          <a:p>
            <a:r>
              <a:rPr lang="cs-CZ" sz="2400" dirty="0" smtClean="0"/>
              <a:t>1 000 000 : 10 =</a:t>
            </a:r>
          </a:p>
          <a:p>
            <a:r>
              <a:rPr lang="cs-CZ" sz="2400" dirty="0" smtClean="0"/>
              <a:t>1 000 000 : 2 =</a:t>
            </a:r>
          </a:p>
          <a:p>
            <a:r>
              <a:rPr lang="cs-CZ" sz="2400" dirty="0" smtClean="0"/>
              <a:t>1 000 000 : 1 =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79912" y="1052736"/>
            <a:ext cx="2160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6 000 000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5 000 000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3 000 000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4 000 000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10 000 000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100 000 000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500 000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1 000 000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rofesor\AppData\Local\Microsoft\Windows\Temporary Internet Files\Content.IE5\35RHJD0Y\MP9003030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77250"/>
            <a:ext cx="2648142" cy="1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86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765207" y="1268760"/>
            <a:ext cx="1718561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1000000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311005" y="5611237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661876" y="5452864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944669" y="5445224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3714203" y="1213520"/>
            <a:ext cx="154409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6664748" y="1110947"/>
            <a:ext cx="1651667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7020272" y="2636912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7020272" y="4221088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860032" y="2935497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2994123" y="3854833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765207" y="4214873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553416" y="2241459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2646510" y="2874398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2751165" y="1393540"/>
            <a:ext cx="8473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 rot="15397792">
            <a:off x="1343932" y="5092969"/>
            <a:ext cx="4236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rot="10800000">
            <a:off x="2903565" y="5632885"/>
            <a:ext cx="5566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 rot="10800000">
            <a:off x="5234996" y="5632884"/>
            <a:ext cx="64664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 rot="8306844">
            <a:off x="7414734" y="5092970"/>
            <a:ext cx="61305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7330181" y="3674813"/>
            <a:ext cx="51737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 rot="5400000">
            <a:off x="7274352" y="2031711"/>
            <a:ext cx="55626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/>
          <p:cNvSpPr/>
          <p:nvPr/>
        </p:nvSpPr>
        <p:spPr>
          <a:xfrm>
            <a:off x="5452864" y="1393540"/>
            <a:ext cx="8473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/>
          <p:cNvSpPr/>
          <p:nvPr/>
        </p:nvSpPr>
        <p:spPr>
          <a:xfrm rot="20146898">
            <a:off x="4590355" y="3747946"/>
            <a:ext cx="49341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 rot="20173337">
            <a:off x="2284394" y="4041068"/>
            <a:ext cx="6368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 rot="12375433">
            <a:off x="1999695" y="2935498"/>
            <a:ext cx="551947" cy="360040"/>
          </a:xfrm>
          <a:prstGeom prst="rightArrow">
            <a:avLst>
              <a:gd name="adj1" fmla="val 5257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 rot="10800000">
            <a:off x="4220161" y="2755477"/>
            <a:ext cx="42824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2602808" y="836712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- 500 000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56923" y="5188751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- 500 000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602808" y="5188751"/>
            <a:ext cx="132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- 1 500 000</a:t>
            </a:r>
            <a:endParaRPr lang="cs-CZ" sz="1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100013" y="5151376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+ 600 000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552245" y="897569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 3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655855" y="1903954"/>
            <a:ext cx="132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+ 500 000</a:t>
            </a:r>
            <a:endParaRPr lang="cs-CZ" sz="14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799872" y="3568996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: 5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588869" y="5635295"/>
            <a:ext cx="132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+ 3 000 000</a:t>
            </a:r>
            <a:endParaRPr lang="cs-CZ" sz="1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4131744" y="2416833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: 1 000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982871" y="3908431"/>
            <a:ext cx="1438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+ 2 000 000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238839" y="4651211"/>
            <a:ext cx="1475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+ 6 000 000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015396" y="2477588"/>
            <a:ext cx="13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 10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893173" y="1350942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6949971" y="1298963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1 500 000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7164334" y="2812286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2 000 000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7164288" y="4396462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</a:t>
            </a:r>
            <a:r>
              <a:rPr lang="cs-CZ" dirty="0" smtClean="0">
                <a:solidFill>
                  <a:srgbClr val="FF0000"/>
                </a:solidFill>
              </a:rPr>
              <a:t>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6078408" y="5635295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3 400 000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007600" y="4036422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</a:t>
            </a:r>
            <a:r>
              <a:rPr lang="cs-CZ" dirty="0" smtClean="0">
                <a:solidFill>
                  <a:srgbClr val="FF0000"/>
                </a:solidFill>
              </a:rPr>
              <a:t> 000 000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05342" y="3123425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10 000 000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2885395" y="3049772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 smtClean="0">
                <a:solidFill>
                  <a:srgbClr val="FF0000"/>
                </a:solidFill>
              </a:rPr>
              <a:t>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800533" y="2386145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1 000 000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973307" y="4386041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2 000 000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1569664" y="5795972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2 500 000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82989" y="5632884"/>
            <a:ext cx="15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4 000 000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51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Microsoft Office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vět mód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167</TotalTime>
  <Words>626</Words>
  <Application>Microsoft Office PowerPoint</Application>
  <PresentationFormat>Předvádění na obrazovce (4:3)</PresentationFormat>
  <Paragraphs>184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Times New Roman</vt:lpstr>
      <vt:lpstr>Wingdings 2</vt:lpstr>
      <vt:lpstr>Austin</vt:lpstr>
      <vt:lpstr>Prezentace aplikace PowerPoint</vt:lpstr>
      <vt:lpstr>ANOTACE: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profesor</dc:creator>
  <cp:lastModifiedBy>Uživatel systému Windows</cp:lastModifiedBy>
  <cp:revision>12</cp:revision>
  <dcterms:created xsi:type="dcterms:W3CDTF">2013-06-16T08:43:39Z</dcterms:created>
  <dcterms:modified xsi:type="dcterms:W3CDTF">2020-03-25T19:04:00Z</dcterms:modified>
</cp:coreProperties>
</file>